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61" r:id="rId3"/>
    <p:sldId id="259" r:id="rId4"/>
    <p:sldId id="258" r:id="rId5"/>
    <p:sldId id="262" r:id="rId6"/>
    <p:sldId id="263" r:id="rId7"/>
    <p:sldId id="264" r:id="rId8"/>
    <p:sldId id="265" r:id="rId9"/>
    <p:sldId id="266" r:id="rId10"/>
    <p:sldId id="260" r:id="rId11"/>
    <p:sldId id="267" r:id="rId12"/>
    <p:sldId id="25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11/28/2022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3167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11/28/2022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41338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11/28/2022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55230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11/28/2022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45033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11/28/2022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91412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11/28/2022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38823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11/28/2022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848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11/28/2022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18471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11/28/2022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04391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11/28/2022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56542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11/28/2022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73273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11/28/2022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85250865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a:extLst>
              <a:ext uri="{FF2B5EF4-FFF2-40B4-BE49-F238E27FC236}">
                <a16:creationId xmlns:a16="http://schemas.microsoft.com/office/drawing/2014/main" id="{F0C861CB-6A8E-FA65-2A32-72471335B7C7}"/>
              </a:ext>
            </a:extLst>
          </p:cNvPr>
          <p:cNvPicPr>
            <a:picLocks noChangeAspect="1"/>
          </p:cNvPicPr>
          <p:nvPr/>
        </p:nvPicPr>
        <p:blipFill rotWithShape="1">
          <a:blip r:embed="rId2"/>
          <a:srcRect l="21316"/>
          <a:stretch/>
        </p:blipFill>
        <p:spPr>
          <a:xfrm>
            <a:off x="3523488" y="10"/>
            <a:ext cx="8668512" cy="6857990"/>
          </a:xfrm>
          <a:prstGeom prst="rect">
            <a:avLst/>
          </a:prstGeom>
        </p:spPr>
      </p:pic>
      <p:sp>
        <p:nvSpPr>
          <p:cNvPr id="27" name="Rectangle 26">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6D9330-1CF5-413C-90B2-5A6DB4EE6221}"/>
              </a:ext>
            </a:extLst>
          </p:cNvPr>
          <p:cNvSpPr>
            <a:spLocks noGrp="1"/>
          </p:cNvSpPr>
          <p:nvPr>
            <p:ph type="ctrTitle"/>
          </p:nvPr>
        </p:nvSpPr>
        <p:spPr>
          <a:xfrm>
            <a:off x="477981" y="1122363"/>
            <a:ext cx="4023360" cy="3204134"/>
          </a:xfrm>
        </p:spPr>
        <p:txBody>
          <a:bodyPr anchor="b">
            <a:normAutofit/>
          </a:bodyPr>
          <a:lstStyle/>
          <a:p>
            <a:r>
              <a:rPr lang="en-IN" sz="4800" dirty="0"/>
              <a:t>People Counting system</a:t>
            </a:r>
          </a:p>
        </p:txBody>
      </p:sp>
      <p:sp>
        <p:nvSpPr>
          <p:cNvPr id="3" name="Subtitle 2">
            <a:extLst>
              <a:ext uri="{FF2B5EF4-FFF2-40B4-BE49-F238E27FC236}">
                <a16:creationId xmlns:a16="http://schemas.microsoft.com/office/drawing/2014/main" id="{686FFC80-344E-41EE-B962-C88D2F29B67F}"/>
              </a:ext>
            </a:extLst>
          </p:cNvPr>
          <p:cNvSpPr>
            <a:spLocks noGrp="1"/>
          </p:cNvSpPr>
          <p:nvPr>
            <p:ph type="subTitle" idx="1"/>
          </p:nvPr>
        </p:nvSpPr>
        <p:spPr>
          <a:xfrm>
            <a:off x="477980" y="4872922"/>
            <a:ext cx="4023359" cy="1208141"/>
          </a:xfrm>
        </p:spPr>
        <p:txBody>
          <a:bodyPr>
            <a:normAutofit/>
          </a:bodyPr>
          <a:lstStyle/>
          <a:p>
            <a:pPr>
              <a:lnSpc>
                <a:spcPct val="100000"/>
              </a:lnSpc>
            </a:pPr>
            <a:r>
              <a:rPr lang="en-IN" sz="1700"/>
              <a:t>-Gnana Surya Teja(RA2011026010151)</a:t>
            </a:r>
          </a:p>
          <a:p>
            <a:pPr>
              <a:lnSpc>
                <a:spcPct val="100000"/>
              </a:lnSpc>
            </a:pPr>
            <a:r>
              <a:rPr lang="en-IN" sz="1700"/>
              <a:t>-Bhogabhavish(RA2011026010149)</a:t>
            </a:r>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49785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3">
            <a:extLst>
              <a:ext uri="{FF2B5EF4-FFF2-40B4-BE49-F238E27FC236}">
                <a16:creationId xmlns:a16="http://schemas.microsoft.com/office/drawing/2014/main" id="{F0C861CB-6A8E-FA65-2A32-72471335B7C7}"/>
              </a:ext>
            </a:extLst>
          </p:cNvPr>
          <p:cNvPicPr>
            <a:picLocks noChangeAspect="1"/>
          </p:cNvPicPr>
          <p:nvPr/>
        </p:nvPicPr>
        <p:blipFill rotWithShape="1">
          <a:blip r:embed="rId4"/>
          <a:srcRect t="4819" b="4819"/>
          <a:stretch/>
        </p:blipFill>
        <p:spPr>
          <a:xfrm>
            <a:off x="20" y="-22"/>
            <a:ext cx="12191977" cy="6858022"/>
          </a:xfrm>
          <a:prstGeom prst="rect">
            <a:avLst/>
          </a:prstGeom>
        </p:spPr>
      </p:pic>
      <p:sp>
        <p:nvSpPr>
          <p:cNvPr id="66" name="Rectangle 57">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6D9330-1CF5-413C-90B2-5A6DB4EE6221}"/>
              </a:ext>
            </a:extLst>
          </p:cNvPr>
          <p:cNvSpPr>
            <a:spLocks noGrp="1"/>
          </p:cNvSpPr>
          <p:nvPr>
            <p:ph type="ctrTitle"/>
          </p:nvPr>
        </p:nvSpPr>
        <p:spPr>
          <a:xfrm>
            <a:off x="643466" y="643467"/>
            <a:ext cx="5452529" cy="3569242"/>
          </a:xfrm>
        </p:spPr>
        <p:txBody>
          <a:bodyPr vert="horz" lIns="91440" tIns="45720" rIns="91440" bIns="45720" rtlCol="0" anchor="t">
            <a:normAutofit/>
          </a:bodyPr>
          <a:lstStyle/>
          <a:p>
            <a:r>
              <a:rPr lang="en-US" sz="6000">
                <a:solidFill>
                  <a:schemeClr val="bg1"/>
                </a:solidFill>
              </a:rPr>
              <a:t>Data Set Information</a:t>
            </a:r>
          </a:p>
        </p:txBody>
      </p:sp>
      <p:sp>
        <p:nvSpPr>
          <p:cNvPr id="67" name="Rectangle 59">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32623B-2487-458D-8663-F027D6D0CEA2}"/>
              </a:ext>
            </a:extLst>
          </p:cNvPr>
          <p:cNvSpPr txBox="1"/>
          <p:nvPr/>
        </p:nvSpPr>
        <p:spPr>
          <a:xfrm>
            <a:off x="841248" y="3502152"/>
            <a:ext cx="10506456" cy="2670048"/>
          </a:xfrm>
          <a:prstGeom prst="rect">
            <a:avLst/>
          </a:prstGeom>
        </p:spPr>
        <p:txBody>
          <a:bodyPr vert="horz" lIns="91440" tIns="45720" rIns="91440" bIns="45720" rtlCol="0">
            <a:normAutofit/>
          </a:bodyPr>
          <a:lstStyle/>
          <a:p>
            <a:pPr defTabSz="914400">
              <a:lnSpc>
                <a:spcPct val="110000"/>
              </a:lnSpc>
              <a:spcAft>
                <a:spcPts val="600"/>
              </a:spcAft>
            </a:pPr>
            <a:endParaRPr lang="en-US" sz="2000" dirty="0"/>
          </a:p>
        </p:txBody>
      </p:sp>
      <p:sp>
        <p:nvSpPr>
          <p:cNvPr id="5" name="TextBox 4">
            <a:extLst>
              <a:ext uri="{FF2B5EF4-FFF2-40B4-BE49-F238E27FC236}">
                <a16:creationId xmlns:a16="http://schemas.microsoft.com/office/drawing/2014/main" id="{0F173AAB-140C-4F29-85C1-F2335743CDE6}"/>
              </a:ext>
            </a:extLst>
          </p:cNvPr>
          <p:cNvSpPr txBox="1"/>
          <p:nvPr/>
        </p:nvSpPr>
        <p:spPr>
          <a:xfrm>
            <a:off x="643462" y="2816351"/>
            <a:ext cx="10905072" cy="646331"/>
          </a:xfrm>
          <a:prstGeom prst="rect">
            <a:avLst/>
          </a:prstGeom>
          <a:noFill/>
        </p:spPr>
        <p:txBody>
          <a:bodyPr wrap="square" rtlCol="0">
            <a:spAutoFit/>
          </a:bodyPr>
          <a:lstStyle/>
          <a:p>
            <a:r>
              <a:rPr lang="en-IN" dirty="0">
                <a:solidFill>
                  <a:schemeClr val="bg1"/>
                </a:solidFill>
              </a:rPr>
              <a:t>The Original Data Set taken for this particular project is of a CCTV footage where people enter and leave the building. Using this particular video we have developed the whole project.</a:t>
            </a:r>
          </a:p>
        </p:txBody>
      </p:sp>
      <p:pic>
        <p:nvPicPr>
          <p:cNvPr id="7" name="example_01">
            <a:hlinkClick r:id="" action="ppaction://media"/>
            <a:extLst>
              <a:ext uri="{FF2B5EF4-FFF2-40B4-BE49-F238E27FC236}">
                <a16:creationId xmlns:a16="http://schemas.microsoft.com/office/drawing/2014/main" id="{599C02F0-AC43-4353-B9E4-CB4BFF49C9F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48256" y="3694175"/>
            <a:ext cx="7714034" cy="2385611"/>
          </a:xfrm>
          <a:prstGeom prst="rect">
            <a:avLst/>
          </a:prstGeom>
        </p:spPr>
      </p:pic>
    </p:spTree>
    <p:extLst>
      <p:ext uri="{BB962C8B-B14F-4D97-AF65-F5344CB8AC3E}">
        <p14:creationId xmlns:p14="http://schemas.microsoft.com/office/powerpoint/2010/main" val="128498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27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3">
            <a:extLst>
              <a:ext uri="{FF2B5EF4-FFF2-40B4-BE49-F238E27FC236}">
                <a16:creationId xmlns:a16="http://schemas.microsoft.com/office/drawing/2014/main" id="{F0C861CB-6A8E-FA65-2A32-72471335B7C7}"/>
              </a:ext>
            </a:extLst>
          </p:cNvPr>
          <p:cNvPicPr>
            <a:picLocks noChangeAspect="1"/>
          </p:cNvPicPr>
          <p:nvPr/>
        </p:nvPicPr>
        <p:blipFill rotWithShape="1">
          <a:blip r:embed="rId2"/>
          <a:srcRect t="4819" b="4819"/>
          <a:stretch/>
        </p:blipFill>
        <p:spPr>
          <a:xfrm>
            <a:off x="20" y="-22"/>
            <a:ext cx="12191977" cy="6858022"/>
          </a:xfrm>
          <a:prstGeom prst="rect">
            <a:avLst/>
          </a:prstGeom>
        </p:spPr>
      </p:pic>
      <p:sp>
        <p:nvSpPr>
          <p:cNvPr id="66" name="Rectangle 57">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6D9330-1CF5-413C-90B2-5A6DB4EE6221}"/>
              </a:ext>
            </a:extLst>
          </p:cNvPr>
          <p:cNvSpPr>
            <a:spLocks noGrp="1"/>
          </p:cNvSpPr>
          <p:nvPr>
            <p:ph type="ctrTitle"/>
          </p:nvPr>
        </p:nvSpPr>
        <p:spPr>
          <a:xfrm>
            <a:off x="643466" y="643467"/>
            <a:ext cx="5452529" cy="3569242"/>
          </a:xfrm>
        </p:spPr>
        <p:txBody>
          <a:bodyPr vert="horz" lIns="91440" tIns="45720" rIns="91440" bIns="45720" rtlCol="0" anchor="t">
            <a:normAutofit/>
          </a:bodyPr>
          <a:lstStyle/>
          <a:p>
            <a:r>
              <a:rPr lang="en-US" sz="6000" dirty="0">
                <a:solidFill>
                  <a:schemeClr val="bg1"/>
                </a:solidFill>
              </a:rPr>
              <a:t>Data Set Information</a:t>
            </a:r>
          </a:p>
        </p:txBody>
      </p:sp>
      <p:sp>
        <p:nvSpPr>
          <p:cNvPr id="67" name="Rectangle 59">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32623B-2487-458D-8663-F027D6D0CEA2}"/>
              </a:ext>
            </a:extLst>
          </p:cNvPr>
          <p:cNvSpPr txBox="1"/>
          <p:nvPr/>
        </p:nvSpPr>
        <p:spPr>
          <a:xfrm>
            <a:off x="841248" y="3502152"/>
            <a:ext cx="10506456" cy="2670048"/>
          </a:xfrm>
          <a:prstGeom prst="rect">
            <a:avLst/>
          </a:prstGeom>
        </p:spPr>
        <p:txBody>
          <a:bodyPr vert="horz" lIns="91440" tIns="45720" rIns="91440" bIns="45720" rtlCol="0">
            <a:normAutofit/>
          </a:bodyPr>
          <a:lstStyle/>
          <a:p>
            <a:pPr defTabSz="914400">
              <a:lnSpc>
                <a:spcPct val="110000"/>
              </a:lnSpc>
              <a:spcAft>
                <a:spcPts val="600"/>
              </a:spcAft>
            </a:pPr>
            <a:endParaRPr lang="en-US" sz="2000" dirty="0"/>
          </a:p>
        </p:txBody>
      </p:sp>
      <p:pic>
        <p:nvPicPr>
          <p:cNvPr id="5" name="Picture 4" descr="A person climbing a brick wall&#10;&#10;Description automatically generated with medium confidence">
            <a:extLst>
              <a:ext uri="{FF2B5EF4-FFF2-40B4-BE49-F238E27FC236}">
                <a16:creationId xmlns:a16="http://schemas.microsoft.com/office/drawing/2014/main" id="{C88DA163-7AC2-4D83-A86C-1062995D4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9026" y="2409825"/>
            <a:ext cx="4724400" cy="3762375"/>
          </a:xfrm>
          <a:prstGeom prst="rect">
            <a:avLst/>
          </a:prstGeom>
        </p:spPr>
      </p:pic>
      <p:sp>
        <p:nvSpPr>
          <p:cNvPr id="7" name="TextBox 6">
            <a:extLst>
              <a:ext uri="{FF2B5EF4-FFF2-40B4-BE49-F238E27FC236}">
                <a16:creationId xmlns:a16="http://schemas.microsoft.com/office/drawing/2014/main" id="{5BBCE3F0-AEAB-4499-85B5-85CEB790418B}"/>
              </a:ext>
            </a:extLst>
          </p:cNvPr>
          <p:cNvSpPr txBox="1"/>
          <p:nvPr/>
        </p:nvSpPr>
        <p:spPr>
          <a:xfrm>
            <a:off x="616475" y="2717313"/>
            <a:ext cx="4456500" cy="1569660"/>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After implementing the People Counter, the taken Dataset gives the following output as shown in the video attached here.</a:t>
            </a:r>
          </a:p>
        </p:txBody>
      </p:sp>
    </p:spTree>
    <p:extLst>
      <p:ext uri="{BB962C8B-B14F-4D97-AF65-F5344CB8AC3E}">
        <p14:creationId xmlns:p14="http://schemas.microsoft.com/office/powerpoint/2010/main" val="151516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a camera lens">
            <a:extLst>
              <a:ext uri="{FF2B5EF4-FFF2-40B4-BE49-F238E27FC236}">
                <a16:creationId xmlns:a16="http://schemas.microsoft.com/office/drawing/2014/main" id="{E94CD4E4-C4B8-8B82-DC85-A133275EA044}"/>
              </a:ext>
            </a:extLst>
          </p:cNvPr>
          <p:cNvPicPr>
            <a:picLocks noChangeAspect="1"/>
          </p:cNvPicPr>
          <p:nvPr/>
        </p:nvPicPr>
        <p:blipFill rotWithShape="1">
          <a:blip r:embed="rId2"/>
          <a:srcRect l="19393" r="13615"/>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E5322C-35A8-4802-933A-F36A0084A6D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Thank You</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717973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Rectangle 44">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a:extLst>
              <a:ext uri="{FF2B5EF4-FFF2-40B4-BE49-F238E27FC236}">
                <a16:creationId xmlns:a16="http://schemas.microsoft.com/office/drawing/2014/main" id="{F0C861CB-6A8E-FA65-2A32-72471335B7C7}"/>
              </a:ext>
            </a:extLst>
          </p:cNvPr>
          <p:cNvPicPr>
            <a:picLocks noChangeAspect="1"/>
          </p:cNvPicPr>
          <p:nvPr/>
        </p:nvPicPr>
        <p:blipFill rotWithShape="1">
          <a:blip r:embed="rId2">
            <a:alphaModFix amt="40000"/>
          </a:blip>
          <a:srcRect t="4819" b="4819"/>
          <a:stretch/>
        </p:blipFill>
        <p:spPr>
          <a:xfrm>
            <a:off x="20" y="-22"/>
            <a:ext cx="12191977" cy="6858022"/>
          </a:xfrm>
          <a:prstGeom prst="rect">
            <a:avLst/>
          </a:prstGeom>
        </p:spPr>
      </p:pic>
      <p:sp>
        <p:nvSpPr>
          <p:cNvPr id="2" name="Title 1">
            <a:extLst>
              <a:ext uri="{FF2B5EF4-FFF2-40B4-BE49-F238E27FC236}">
                <a16:creationId xmlns:a16="http://schemas.microsoft.com/office/drawing/2014/main" id="{D56D9330-1CF5-413C-90B2-5A6DB4EE6221}"/>
              </a:ext>
            </a:extLst>
          </p:cNvPr>
          <p:cNvSpPr>
            <a:spLocks noGrp="1"/>
          </p:cNvSpPr>
          <p:nvPr>
            <p:ph type="ctrTitle"/>
          </p:nvPr>
        </p:nvSpPr>
        <p:spPr>
          <a:xfrm>
            <a:off x="841249" y="941832"/>
            <a:ext cx="10506456" cy="2057400"/>
          </a:xfrm>
        </p:spPr>
        <p:txBody>
          <a:bodyPr vert="horz" lIns="91440" tIns="45720" rIns="91440" bIns="45720" rtlCol="0" anchor="b">
            <a:normAutofit/>
          </a:bodyPr>
          <a:lstStyle/>
          <a:p>
            <a:r>
              <a:rPr lang="en-US" sz="5000" dirty="0"/>
              <a:t>Problem Statement</a:t>
            </a:r>
          </a:p>
        </p:txBody>
      </p:sp>
      <p:sp>
        <p:nvSpPr>
          <p:cNvPr id="51" name="Rectangle 5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F32623B-2487-458D-8663-F027D6D0CEA2}"/>
              </a:ext>
            </a:extLst>
          </p:cNvPr>
          <p:cNvSpPr txBox="1"/>
          <p:nvPr/>
        </p:nvSpPr>
        <p:spPr>
          <a:xfrm>
            <a:off x="841248" y="3502152"/>
            <a:ext cx="10506456" cy="2670048"/>
          </a:xfrm>
          <a:prstGeom prst="rect">
            <a:avLst/>
          </a:prstGeom>
        </p:spPr>
        <p:txBody>
          <a:bodyPr vert="horz" lIns="91440" tIns="45720" rIns="91440" bIns="45720" rtlCol="0">
            <a:normAutofit/>
          </a:bodyPr>
          <a:lstStyle/>
          <a:p>
            <a:pPr algn="l"/>
            <a:r>
              <a:rPr lang="en-US" sz="2000" dirty="0">
                <a:cs typeface="Times New Roman" panose="02020603050405020304" pitchFamily="18" charset="0"/>
              </a:rPr>
              <a:t>When people visit a building, school, malls we need to keep a track of the people entering the building either for security purpose, or suppose if it’s a mall or shopping center for business purpose to track the people, we need to keep a track on number of people who enter or leave the premises, for the same to count the people manually it is difficult and it takes lot of man power to do so, for which we need to invest money also. With this People Counter project here we save the money, man power and most importantly the TIME.</a:t>
            </a:r>
            <a:endParaRPr lang="en-US" sz="2000" b="0" i="0" dirty="0">
              <a:effectLst/>
              <a:cs typeface="Times New Roman" panose="02020603050405020304" pitchFamily="18" charset="0"/>
            </a:endParaRPr>
          </a:p>
        </p:txBody>
      </p:sp>
    </p:spTree>
    <p:extLst>
      <p:ext uri="{BB962C8B-B14F-4D97-AF65-F5344CB8AC3E}">
        <p14:creationId xmlns:p14="http://schemas.microsoft.com/office/powerpoint/2010/main" val="16410621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Rectangle 44">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a:extLst>
              <a:ext uri="{FF2B5EF4-FFF2-40B4-BE49-F238E27FC236}">
                <a16:creationId xmlns:a16="http://schemas.microsoft.com/office/drawing/2014/main" id="{F0C861CB-6A8E-FA65-2A32-72471335B7C7}"/>
              </a:ext>
            </a:extLst>
          </p:cNvPr>
          <p:cNvPicPr>
            <a:picLocks noChangeAspect="1"/>
          </p:cNvPicPr>
          <p:nvPr/>
        </p:nvPicPr>
        <p:blipFill rotWithShape="1">
          <a:blip r:embed="rId2">
            <a:alphaModFix amt="40000"/>
          </a:blip>
          <a:srcRect t="4819" b="4819"/>
          <a:stretch/>
        </p:blipFill>
        <p:spPr>
          <a:xfrm>
            <a:off x="20" y="-22"/>
            <a:ext cx="12191977" cy="6858022"/>
          </a:xfrm>
          <a:prstGeom prst="rect">
            <a:avLst/>
          </a:prstGeom>
        </p:spPr>
      </p:pic>
      <p:sp>
        <p:nvSpPr>
          <p:cNvPr id="2" name="Title 1">
            <a:extLst>
              <a:ext uri="{FF2B5EF4-FFF2-40B4-BE49-F238E27FC236}">
                <a16:creationId xmlns:a16="http://schemas.microsoft.com/office/drawing/2014/main" id="{D56D9330-1CF5-413C-90B2-5A6DB4EE6221}"/>
              </a:ext>
            </a:extLst>
          </p:cNvPr>
          <p:cNvSpPr>
            <a:spLocks noGrp="1"/>
          </p:cNvSpPr>
          <p:nvPr>
            <p:ph type="ctrTitle"/>
          </p:nvPr>
        </p:nvSpPr>
        <p:spPr>
          <a:xfrm>
            <a:off x="841249" y="941832"/>
            <a:ext cx="10506456" cy="2057400"/>
          </a:xfrm>
        </p:spPr>
        <p:txBody>
          <a:bodyPr vert="horz" lIns="91440" tIns="45720" rIns="91440" bIns="45720" rtlCol="0" anchor="b">
            <a:normAutofit/>
          </a:bodyPr>
          <a:lstStyle/>
          <a:p>
            <a:r>
              <a:rPr lang="en-US" sz="5000" dirty="0"/>
              <a:t>Methodology</a:t>
            </a:r>
          </a:p>
        </p:txBody>
      </p:sp>
      <p:sp>
        <p:nvSpPr>
          <p:cNvPr id="51" name="Rectangle 5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F32623B-2487-458D-8663-F027D6D0CEA2}"/>
              </a:ext>
            </a:extLst>
          </p:cNvPr>
          <p:cNvSpPr txBox="1"/>
          <p:nvPr/>
        </p:nvSpPr>
        <p:spPr>
          <a:xfrm>
            <a:off x="841248" y="3502152"/>
            <a:ext cx="10506456" cy="2670048"/>
          </a:xfrm>
          <a:prstGeom prst="rect">
            <a:avLst/>
          </a:prstGeom>
        </p:spPr>
        <p:txBody>
          <a:bodyPr vert="horz" lIns="91440" tIns="45720" rIns="91440" bIns="45720" rtlCol="0">
            <a:normAutofit fontScale="92500" lnSpcReduction="10000"/>
          </a:bodyPr>
          <a:lstStyle/>
          <a:p>
            <a:pPr algn="l"/>
            <a:r>
              <a:rPr lang="en-US" sz="2000" b="0" i="0" dirty="0">
                <a:effectLst/>
                <a:cs typeface="Times New Roman" panose="02020603050405020304" pitchFamily="18" charset="0"/>
              </a:rPr>
              <a:t>The objective is to build a system that has the following features.</a:t>
            </a:r>
          </a:p>
          <a:p>
            <a:pPr algn="l">
              <a:buFont typeface="Arial" panose="020B0604020202020204" pitchFamily="34" charset="0"/>
              <a:buChar char="•"/>
            </a:pPr>
            <a:r>
              <a:rPr lang="en-US" sz="2000" b="0" i="0" dirty="0">
                <a:effectLst/>
                <a:cs typeface="Times New Roman" panose="02020603050405020304" pitchFamily="18" charset="0"/>
              </a:rPr>
              <a:t>Read the frames from the Video.</a:t>
            </a:r>
          </a:p>
          <a:p>
            <a:pPr algn="l">
              <a:buFont typeface="Arial" panose="020B0604020202020204" pitchFamily="34" charset="0"/>
              <a:buChar char="•"/>
            </a:pPr>
            <a:r>
              <a:rPr lang="en-US" sz="2000" b="0" i="0" dirty="0">
                <a:effectLst/>
                <a:cs typeface="Times New Roman" panose="02020603050405020304" pitchFamily="18" charset="0"/>
              </a:rPr>
              <a:t>Draw a desired reference line on the input frame.</a:t>
            </a:r>
          </a:p>
          <a:p>
            <a:pPr algn="l">
              <a:buFont typeface="Arial" panose="020B0604020202020204" pitchFamily="34" charset="0"/>
              <a:buChar char="•"/>
            </a:pPr>
            <a:r>
              <a:rPr lang="en-US" sz="2000" b="0" i="0" dirty="0">
                <a:effectLst/>
                <a:cs typeface="Times New Roman" panose="02020603050405020304" pitchFamily="18" charset="0"/>
              </a:rPr>
              <a:t>Detect the people using the object detection model.</a:t>
            </a:r>
          </a:p>
          <a:p>
            <a:pPr algn="l">
              <a:buFont typeface="Arial" panose="020B0604020202020204" pitchFamily="34" charset="0"/>
              <a:buChar char="•"/>
            </a:pPr>
            <a:r>
              <a:rPr lang="en-US" sz="2000" b="0" i="0" dirty="0">
                <a:effectLst/>
                <a:cs typeface="Times New Roman" panose="02020603050405020304" pitchFamily="18" charset="0"/>
              </a:rPr>
              <a:t>Mark the centroid on the detected person.</a:t>
            </a:r>
          </a:p>
          <a:p>
            <a:pPr algn="l">
              <a:buFont typeface="Arial" panose="020B0604020202020204" pitchFamily="34" charset="0"/>
              <a:buChar char="•"/>
            </a:pPr>
            <a:r>
              <a:rPr lang="en-US" sz="2000" b="0" i="0" dirty="0">
                <a:effectLst/>
                <a:cs typeface="Times New Roman" panose="02020603050405020304" pitchFamily="18" charset="0"/>
              </a:rPr>
              <a:t>Track the movement of that marked centroid.</a:t>
            </a:r>
          </a:p>
          <a:p>
            <a:pPr algn="l">
              <a:buFont typeface="Arial" panose="020B0604020202020204" pitchFamily="34" charset="0"/>
              <a:buChar char="•"/>
            </a:pPr>
            <a:r>
              <a:rPr lang="en-US" sz="2000" b="0" i="0" dirty="0">
                <a:effectLst/>
                <a:cs typeface="Times New Roman" panose="02020603050405020304" pitchFamily="18" charset="0"/>
              </a:rPr>
              <a:t>Calculate the direction of centroid movement (whether it is moving upwards or downwards).</a:t>
            </a:r>
          </a:p>
          <a:p>
            <a:pPr algn="l">
              <a:buFont typeface="Arial" panose="020B0604020202020204" pitchFamily="34" charset="0"/>
              <a:buChar char="•"/>
            </a:pPr>
            <a:r>
              <a:rPr lang="en-US" sz="2000" b="0" i="0" dirty="0">
                <a:effectLst/>
                <a:cs typeface="Times New Roman" panose="02020603050405020304" pitchFamily="18" charset="0"/>
              </a:rPr>
              <a:t>Count the number of people coming in or going out of a reference line.</a:t>
            </a:r>
          </a:p>
          <a:p>
            <a:pPr algn="l">
              <a:buFont typeface="Arial" panose="020B0604020202020204" pitchFamily="34" charset="0"/>
              <a:buChar char="•"/>
            </a:pPr>
            <a:r>
              <a:rPr lang="en-US" sz="2000" b="0" i="0" dirty="0">
                <a:effectLst/>
                <a:cs typeface="Times New Roman" panose="02020603050405020304" pitchFamily="18" charset="0"/>
              </a:rPr>
              <a:t>Based on the counting, increment the up or down counter.</a:t>
            </a:r>
          </a:p>
        </p:txBody>
      </p:sp>
    </p:spTree>
    <p:extLst>
      <p:ext uri="{BB962C8B-B14F-4D97-AF65-F5344CB8AC3E}">
        <p14:creationId xmlns:p14="http://schemas.microsoft.com/office/powerpoint/2010/main" val="32339665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3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0" name="Rectangle 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3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41">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20" name="Picture 3">
            <a:extLst>
              <a:ext uri="{FF2B5EF4-FFF2-40B4-BE49-F238E27FC236}">
                <a16:creationId xmlns:a16="http://schemas.microsoft.com/office/drawing/2014/main" id="{F0C861CB-6A8E-FA65-2A32-72471335B7C7}"/>
              </a:ext>
            </a:extLst>
          </p:cNvPr>
          <p:cNvPicPr>
            <a:picLocks noChangeAspect="1"/>
          </p:cNvPicPr>
          <p:nvPr/>
        </p:nvPicPr>
        <p:blipFill rotWithShape="1">
          <a:blip r:embed="rId2">
            <a:alphaModFix amt="40000"/>
          </a:blip>
          <a:srcRect t="4819" b="4819"/>
          <a:stretch/>
        </p:blipFill>
        <p:spPr>
          <a:xfrm>
            <a:off x="20" y="10"/>
            <a:ext cx="12191979" cy="6857990"/>
          </a:xfrm>
          <a:prstGeom prst="rect">
            <a:avLst/>
          </a:prstGeom>
        </p:spPr>
      </p:pic>
      <p:sp>
        <p:nvSpPr>
          <p:cNvPr id="2" name="Title 1">
            <a:extLst>
              <a:ext uri="{FF2B5EF4-FFF2-40B4-BE49-F238E27FC236}">
                <a16:creationId xmlns:a16="http://schemas.microsoft.com/office/drawing/2014/main" id="{D56D9330-1CF5-413C-90B2-5A6DB4EE6221}"/>
              </a:ext>
            </a:extLst>
          </p:cNvPr>
          <p:cNvSpPr>
            <a:spLocks noGrp="1"/>
          </p:cNvSpPr>
          <p:nvPr>
            <p:ph type="ctrTitle"/>
          </p:nvPr>
        </p:nvSpPr>
        <p:spPr>
          <a:xfrm>
            <a:off x="841248" y="426720"/>
            <a:ext cx="10506456" cy="1919141"/>
          </a:xfrm>
        </p:spPr>
        <p:txBody>
          <a:bodyPr vert="horz" lIns="91440" tIns="45720" rIns="91440" bIns="45720" rtlCol="0" anchor="b">
            <a:normAutofit/>
          </a:bodyPr>
          <a:lstStyle/>
          <a:p>
            <a:r>
              <a:rPr lang="en-US" sz="6000" dirty="0">
                <a:solidFill>
                  <a:srgbClr val="FFFFFF"/>
                </a:solidFill>
              </a:rPr>
              <a:t>Algorithm</a:t>
            </a:r>
          </a:p>
        </p:txBody>
      </p:sp>
      <p:sp>
        <p:nvSpPr>
          <p:cNvPr id="54" name="Rectangle 45">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ubtitle 6">
            <a:extLst>
              <a:ext uri="{FF2B5EF4-FFF2-40B4-BE49-F238E27FC236}">
                <a16:creationId xmlns:a16="http://schemas.microsoft.com/office/drawing/2014/main" id="{9953B48A-4CCC-4B8F-94F4-7D52AD944749}"/>
              </a:ext>
            </a:extLst>
          </p:cNvPr>
          <p:cNvSpPr>
            <a:spLocks noGrp="1"/>
          </p:cNvSpPr>
          <p:nvPr>
            <p:ph type="subTitle" idx="1"/>
          </p:nvPr>
        </p:nvSpPr>
        <p:spPr>
          <a:xfrm>
            <a:off x="841248" y="3337269"/>
            <a:ext cx="10509504" cy="2905686"/>
          </a:xfrm>
        </p:spPr>
        <p:txBody>
          <a:bodyPr vert="horz" lIns="91440" tIns="45720" rIns="91440" bIns="45720" rtlCol="0">
            <a:normAutofit/>
          </a:bodyPr>
          <a:lstStyle/>
          <a:p>
            <a:pPr indent="-228600">
              <a:lnSpc>
                <a:spcPct val="100000"/>
              </a:lnSpc>
              <a:buFont typeface="Arial" panose="020B0604020202020204" pitchFamily="34" charset="0"/>
              <a:buChar char="•"/>
            </a:pPr>
            <a:r>
              <a:rPr lang="en-US" sz="1700" b="0" i="0" dirty="0">
                <a:solidFill>
                  <a:srgbClr val="FFFFFF"/>
                </a:solidFill>
                <a:effectLst/>
              </a:rPr>
              <a:t>We can build the deep learning  project locally since it does not have many dependencies.</a:t>
            </a:r>
            <a:br>
              <a:rPr lang="en-US" sz="1700" b="0" i="0" dirty="0">
                <a:solidFill>
                  <a:srgbClr val="FFFFFF"/>
                </a:solidFill>
                <a:effectLst/>
              </a:rPr>
            </a:br>
            <a:r>
              <a:rPr lang="en-US" sz="1700" b="0" i="0" dirty="0">
                <a:solidFill>
                  <a:srgbClr val="FFFFFF"/>
                </a:solidFill>
                <a:effectLst/>
              </a:rPr>
              <a:t>Install the libraries:</a:t>
            </a:r>
          </a:p>
          <a:p>
            <a:pPr indent="-228600">
              <a:lnSpc>
                <a:spcPct val="100000"/>
              </a:lnSpc>
              <a:buFont typeface="Arial" panose="020B0604020202020204" pitchFamily="34" charset="0"/>
              <a:buChar char="•"/>
            </a:pPr>
            <a:r>
              <a:rPr lang="en-US" sz="1700" b="0" i="0" dirty="0">
                <a:solidFill>
                  <a:srgbClr val="FFFFFF"/>
                </a:solidFill>
                <a:effectLst/>
              </a:rPr>
              <a:t>pip install </a:t>
            </a:r>
            <a:r>
              <a:rPr lang="en-US" sz="1700" b="0" i="0" dirty="0" err="1">
                <a:solidFill>
                  <a:srgbClr val="FFFFFF"/>
                </a:solidFill>
                <a:effectLst/>
              </a:rPr>
              <a:t>numpy</a:t>
            </a:r>
            <a:endParaRPr lang="en-US" sz="1700" b="0" i="0" dirty="0">
              <a:solidFill>
                <a:srgbClr val="FFFFFF"/>
              </a:solidFill>
              <a:effectLst/>
            </a:endParaRPr>
          </a:p>
          <a:p>
            <a:pPr indent="-228600">
              <a:lnSpc>
                <a:spcPct val="100000"/>
              </a:lnSpc>
              <a:buFont typeface="Arial" panose="020B0604020202020204" pitchFamily="34" charset="0"/>
              <a:buChar char="•"/>
            </a:pPr>
            <a:r>
              <a:rPr lang="en-US" sz="1700" b="0" i="0" dirty="0">
                <a:solidFill>
                  <a:srgbClr val="FFFFFF"/>
                </a:solidFill>
                <a:effectLst/>
              </a:rPr>
              <a:t>pip install </a:t>
            </a:r>
            <a:r>
              <a:rPr lang="en-US" sz="1700" b="0" i="0" dirty="0" err="1">
                <a:solidFill>
                  <a:srgbClr val="FFFFFF"/>
                </a:solidFill>
                <a:effectLst/>
              </a:rPr>
              <a:t>opencv</a:t>
            </a:r>
            <a:r>
              <a:rPr lang="en-US" sz="1700" b="0" i="0" dirty="0">
                <a:solidFill>
                  <a:srgbClr val="FFFFFF"/>
                </a:solidFill>
                <a:effectLst/>
              </a:rPr>
              <a:t>-python==3.4.2.16</a:t>
            </a:r>
          </a:p>
          <a:p>
            <a:pPr indent="-228600">
              <a:lnSpc>
                <a:spcPct val="100000"/>
              </a:lnSpc>
              <a:buFont typeface="Arial" panose="020B0604020202020204" pitchFamily="34" charset="0"/>
              <a:buChar char="•"/>
            </a:pPr>
            <a:r>
              <a:rPr lang="en-US" sz="1700" b="0" i="0" dirty="0">
                <a:solidFill>
                  <a:srgbClr val="FFFFFF"/>
                </a:solidFill>
                <a:effectLst/>
              </a:rPr>
              <a:t>Then we need a python file for </a:t>
            </a:r>
            <a:r>
              <a:rPr lang="en-US" sz="1700" b="0" i="0" dirty="0" err="1">
                <a:solidFill>
                  <a:srgbClr val="FFFFFF"/>
                </a:solidFill>
                <a:effectLst/>
              </a:rPr>
              <a:t>Centroidtracker</a:t>
            </a:r>
            <a:r>
              <a:rPr lang="en-US" sz="1700" b="0" i="0" dirty="0">
                <a:solidFill>
                  <a:srgbClr val="FFFFFF"/>
                </a:solidFill>
                <a:effectLst/>
              </a:rPr>
              <a:t>.</a:t>
            </a:r>
          </a:p>
          <a:p>
            <a:pPr indent="-228600">
              <a:lnSpc>
                <a:spcPct val="100000"/>
              </a:lnSpc>
              <a:buFont typeface="Arial" panose="020B0604020202020204" pitchFamily="34" charset="0"/>
              <a:buChar char="•"/>
            </a:pPr>
            <a:r>
              <a:rPr lang="en-US" sz="1700" b="0" i="0" dirty="0">
                <a:solidFill>
                  <a:srgbClr val="FFFFFF"/>
                </a:solidFill>
                <a:effectLst/>
              </a:rPr>
              <a:t>Here we will use YOLO v3 as our model for detecting the person in the frame. So we need to download YOLO v3 weights and YOLO v3 configuration files as well as the coco classes that is </a:t>
            </a:r>
            <a:r>
              <a:rPr lang="en-US" sz="1700" b="0" i="0" dirty="0" err="1">
                <a:solidFill>
                  <a:srgbClr val="FFFFFF"/>
                </a:solidFill>
                <a:effectLst/>
              </a:rPr>
              <a:t>coco.names</a:t>
            </a:r>
            <a:r>
              <a:rPr lang="en-US" sz="1700" b="0" i="0" dirty="0">
                <a:solidFill>
                  <a:srgbClr val="FFFFFF"/>
                </a:solidFill>
                <a:effectLst/>
              </a:rPr>
              <a:t> file. </a:t>
            </a:r>
            <a:endParaRPr lang="en-US" sz="1700" dirty="0">
              <a:solidFill>
                <a:srgbClr val="FFFFFF"/>
              </a:solidFill>
            </a:endParaRPr>
          </a:p>
        </p:txBody>
      </p:sp>
    </p:spTree>
    <p:extLst>
      <p:ext uri="{BB962C8B-B14F-4D97-AF65-F5344CB8AC3E}">
        <p14:creationId xmlns:p14="http://schemas.microsoft.com/office/powerpoint/2010/main" val="101242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3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0" name="Rectangle 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3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41">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20" name="Picture 3">
            <a:extLst>
              <a:ext uri="{FF2B5EF4-FFF2-40B4-BE49-F238E27FC236}">
                <a16:creationId xmlns:a16="http://schemas.microsoft.com/office/drawing/2014/main" id="{F0C861CB-6A8E-FA65-2A32-72471335B7C7}"/>
              </a:ext>
            </a:extLst>
          </p:cNvPr>
          <p:cNvPicPr>
            <a:picLocks noChangeAspect="1"/>
          </p:cNvPicPr>
          <p:nvPr/>
        </p:nvPicPr>
        <p:blipFill rotWithShape="1">
          <a:blip r:embed="rId2">
            <a:alphaModFix amt="40000"/>
          </a:blip>
          <a:srcRect t="4819" b="4819"/>
          <a:stretch/>
        </p:blipFill>
        <p:spPr>
          <a:xfrm>
            <a:off x="-1514" y="-12497"/>
            <a:ext cx="12191979" cy="6857990"/>
          </a:xfrm>
          <a:prstGeom prst="rect">
            <a:avLst/>
          </a:prstGeom>
        </p:spPr>
      </p:pic>
      <p:sp>
        <p:nvSpPr>
          <p:cNvPr id="2" name="Title 1">
            <a:extLst>
              <a:ext uri="{FF2B5EF4-FFF2-40B4-BE49-F238E27FC236}">
                <a16:creationId xmlns:a16="http://schemas.microsoft.com/office/drawing/2014/main" id="{D56D9330-1CF5-413C-90B2-5A6DB4EE6221}"/>
              </a:ext>
            </a:extLst>
          </p:cNvPr>
          <p:cNvSpPr>
            <a:spLocks noGrp="1"/>
          </p:cNvSpPr>
          <p:nvPr>
            <p:ph type="ctrTitle"/>
          </p:nvPr>
        </p:nvSpPr>
        <p:spPr>
          <a:xfrm>
            <a:off x="841248" y="426720"/>
            <a:ext cx="10506456" cy="1919141"/>
          </a:xfrm>
        </p:spPr>
        <p:txBody>
          <a:bodyPr vert="horz" lIns="91440" tIns="45720" rIns="91440" bIns="45720" rtlCol="0" anchor="b">
            <a:normAutofit/>
          </a:bodyPr>
          <a:lstStyle/>
          <a:p>
            <a:r>
              <a:rPr lang="en-US" sz="6000" dirty="0">
                <a:solidFill>
                  <a:srgbClr val="FFFFFF"/>
                </a:solidFill>
              </a:rPr>
              <a:t>Centroid Tracking</a:t>
            </a:r>
          </a:p>
        </p:txBody>
      </p:sp>
      <p:sp>
        <p:nvSpPr>
          <p:cNvPr id="54" name="Rectangle 45">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Shape, polygon&#10;&#10;Description automatically generated">
            <a:extLst>
              <a:ext uri="{FF2B5EF4-FFF2-40B4-BE49-F238E27FC236}">
                <a16:creationId xmlns:a16="http://schemas.microsoft.com/office/drawing/2014/main" id="{55645066-9551-4617-A74E-A81CA64B2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039" y="3114079"/>
            <a:ext cx="3980994" cy="3256562"/>
          </a:xfrm>
          <a:prstGeom prst="rect">
            <a:avLst/>
          </a:prstGeom>
        </p:spPr>
      </p:pic>
      <p:pic>
        <p:nvPicPr>
          <p:cNvPr id="6" name="Picture 5" descr="Diagram&#10;&#10;Description automatically generated">
            <a:extLst>
              <a:ext uri="{FF2B5EF4-FFF2-40B4-BE49-F238E27FC236}">
                <a16:creationId xmlns:a16="http://schemas.microsoft.com/office/drawing/2014/main" id="{9EF687D9-3E4E-4524-B7EF-659D2ACDE2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614" y="3037450"/>
            <a:ext cx="3980993" cy="3206720"/>
          </a:xfrm>
          <a:prstGeom prst="rect">
            <a:avLst/>
          </a:prstGeom>
        </p:spPr>
      </p:pic>
    </p:spTree>
    <p:extLst>
      <p:ext uri="{BB962C8B-B14F-4D97-AF65-F5344CB8AC3E}">
        <p14:creationId xmlns:p14="http://schemas.microsoft.com/office/powerpoint/2010/main" val="76631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C7B352FC-1F44-4AB9-A2BD-FBF231C6B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a:extLst>
              <a:ext uri="{FF2B5EF4-FFF2-40B4-BE49-F238E27FC236}">
                <a16:creationId xmlns:a16="http://schemas.microsoft.com/office/drawing/2014/main" id="{F0C861CB-6A8E-FA65-2A32-72471335B7C7}"/>
              </a:ext>
            </a:extLst>
          </p:cNvPr>
          <p:cNvPicPr>
            <a:picLocks noChangeAspect="1"/>
          </p:cNvPicPr>
          <p:nvPr/>
        </p:nvPicPr>
        <p:blipFill rotWithShape="1">
          <a:blip r:embed="rId2"/>
          <a:srcRect t="4819" b="4819"/>
          <a:stretch/>
        </p:blipFill>
        <p:spPr>
          <a:xfrm>
            <a:off x="-2" y="-1"/>
            <a:ext cx="12192001" cy="6858000"/>
          </a:xfrm>
          <a:prstGeom prst="rect">
            <a:avLst/>
          </a:prstGeom>
        </p:spPr>
      </p:pic>
      <p:sp>
        <p:nvSpPr>
          <p:cNvPr id="61" name="Rectangle 6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524114"/>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56D9330-1CF5-413C-90B2-5A6DB4EE6221}"/>
              </a:ext>
            </a:extLst>
          </p:cNvPr>
          <p:cNvSpPr>
            <a:spLocks noGrp="1"/>
          </p:cNvSpPr>
          <p:nvPr>
            <p:ph type="ctrTitle"/>
          </p:nvPr>
        </p:nvSpPr>
        <p:spPr>
          <a:xfrm>
            <a:off x="856210" y="718010"/>
            <a:ext cx="3212386" cy="1185353"/>
          </a:xfrm>
        </p:spPr>
        <p:txBody>
          <a:bodyPr vert="horz" lIns="91440" tIns="45720" rIns="91440" bIns="45720" rtlCol="0" anchor="ctr">
            <a:normAutofit/>
          </a:bodyPr>
          <a:lstStyle/>
          <a:p>
            <a:r>
              <a:rPr lang="en-US" sz="2600">
                <a:solidFill>
                  <a:schemeClr val="bg1"/>
                </a:solidFill>
              </a:rPr>
              <a:t>Centroid Tracking</a:t>
            </a:r>
          </a:p>
        </p:txBody>
      </p:sp>
      <p:sp>
        <p:nvSpPr>
          <p:cNvPr id="63" name="Rectangle 6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98373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28936" y="130611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creenshot of a computer screen&#10;&#10;Description automatically generated with medium confidence">
            <a:extLst>
              <a:ext uri="{FF2B5EF4-FFF2-40B4-BE49-F238E27FC236}">
                <a16:creationId xmlns:a16="http://schemas.microsoft.com/office/drawing/2014/main" id="{EC6565F4-6ECA-42B7-B9C4-CC63E639E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782" y="2179205"/>
            <a:ext cx="4435224" cy="3604572"/>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1B51FA54-F66B-4DA5-934C-B94826AC99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592" y="2179205"/>
            <a:ext cx="4458086" cy="3581710"/>
          </a:xfrm>
          <a:prstGeom prst="rect">
            <a:avLst/>
          </a:prstGeom>
        </p:spPr>
      </p:pic>
    </p:spTree>
    <p:extLst>
      <p:ext uri="{BB962C8B-B14F-4D97-AF65-F5344CB8AC3E}">
        <p14:creationId xmlns:p14="http://schemas.microsoft.com/office/powerpoint/2010/main" val="308995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3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0" name="Rectangle 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3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41">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20" name="Picture 3">
            <a:extLst>
              <a:ext uri="{FF2B5EF4-FFF2-40B4-BE49-F238E27FC236}">
                <a16:creationId xmlns:a16="http://schemas.microsoft.com/office/drawing/2014/main" id="{F0C861CB-6A8E-FA65-2A32-72471335B7C7}"/>
              </a:ext>
            </a:extLst>
          </p:cNvPr>
          <p:cNvPicPr>
            <a:picLocks noChangeAspect="1"/>
          </p:cNvPicPr>
          <p:nvPr/>
        </p:nvPicPr>
        <p:blipFill rotWithShape="1">
          <a:blip r:embed="rId2">
            <a:alphaModFix amt="40000"/>
          </a:blip>
          <a:srcRect t="4819" b="4819"/>
          <a:stretch/>
        </p:blipFill>
        <p:spPr>
          <a:xfrm>
            <a:off x="-1514" y="-12497"/>
            <a:ext cx="12191979" cy="6857990"/>
          </a:xfrm>
          <a:prstGeom prst="rect">
            <a:avLst/>
          </a:prstGeom>
        </p:spPr>
      </p:pic>
      <p:sp>
        <p:nvSpPr>
          <p:cNvPr id="2" name="Title 1">
            <a:extLst>
              <a:ext uri="{FF2B5EF4-FFF2-40B4-BE49-F238E27FC236}">
                <a16:creationId xmlns:a16="http://schemas.microsoft.com/office/drawing/2014/main" id="{D56D9330-1CF5-413C-90B2-5A6DB4EE6221}"/>
              </a:ext>
            </a:extLst>
          </p:cNvPr>
          <p:cNvSpPr>
            <a:spLocks noGrp="1"/>
          </p:cNvSpPr>
          <p:nvPr>
            <p:ph type="ctrTitle"/>
          </p:nvPr>
        </p:nvSpPr>
        <p:spPr>
          <a:xfrm>
            <a:off x="841248" y="426720"/>
            <a:ext cx="10506456" cy="1919141"/>
          </a:xfrm>
        </p:spPr>
        <p:txBody>
          <a:bodyPr vert="horz" lIns="91440" tIns="45720" rIns="91440" bIns="45720" rtlCol="0" anchor="b">
            <a:normAutofit/>
          </a:bodyPr>
          <a:lstStyle/>
          <a:p>
            <a:r>
              <a:rPr lang="en-US" sz="6000" dirty="0">
                <a:solidFill>
                  <a:srgbClr val="FFFFFF"/>
                </a:solidFill>
              </a:rPr>
              <a:t>Code used to Develop this Project</a:t>
            </a:r>
          </a:p>
        </p:txBody>
      </p:sp>
      <p:sp>
        <p:nvSpPr>
          <p:cNvPr id="54" name="Rectangle 45">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Text&#10;&#10;Description automatically generated">
            <a:extLst>
              <a:ext uri="{FF2B5EF4-FFF2-40B4-BE49-F238E27FC236}">
                <a16:creationId xmlns:a16="http://schemas.microsoft.com/office/drawing/2014/main" id="{1A003D4C-F5E6-4A50-9A04-B6225EB3C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9572" y="3059257"/>
            <a:ext cx="5228666" cy="3372023"/>
          </a:xfrm>
          <a:prstGeom prst="rect">
            <a:avLst/>
          </a:prstGeom>
        </p:spPr>
      </p:pic>
      <p:pic>
        <p:nvPicPr>
          <p:cNvPr id="8" name="Picture 7" descr="Text&#10;&#10;Description automatically generated">
            <a:extLst>
              <a:ext uri="{FF2B5EF4-FFF2-40B4-BE49-F238E27FC236}">
                <a16:creationId xmlns:a16="http://schemas.microsoft.com/office/drawing/2014/main" id="{584445C7-3E6F-414B-A534-2B324CF945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80" y="3075193"/>
            <a:ext cx="5228666" cy="3365625"/>
          </a:xfrm>
          <a:prstGeom prst="rect">
            <a:avLst/>
          </a:prstGeom>
        </p:spPr>
      </p:pic>
    </p:spTree>
    <p:extLst>
      <p:ext uri="{BB962C8B-B14F-4D97-AF65-F5344CB8AC3E}">
        <p14:creationId xmlns:p14="http://schemas.microsoft.com/office/powerpoint/2010/main" val="254578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C7B352FC-1F44-4AB9-A2BD-FBF231C6B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a:extLst>
              <a:ext uri="{FF2B5EF4-FFF2-40B4-BE49-F238E27FC236}">
                <a16:creationId xmlns:a16="http://schemas.microsoft.com/office/drawing/2014/main" id="{F0C861CB-6A8E-FA65-2A32-72471335B7C7}"/>
              </a:ext>
            </a:extLst>
          </p:cNvPr>
          <p:cNvPicPr>
            <a:picLocks noChangeAspect="1"/>
          </p:cNvPicPr>
          <p:nvPr/>
        </p:nvPicPr>
        <p:blipFill rotWithShape="1">
          <a:blip r:embed="rId2"/>
          <a:srcRect t="4819" b="4819"/>
          <a:stretch/>
        </p:blipFill>
        <p:spPr>
          <a:xfrm>
            <a:off x="-2" y="-1"/>
            <a:ext cx="12192001" cy="6858000"/>
          </a:xfrm>
          <a:prstGeom prst="rect">
            <a:avLst/>
          </a:prstGeom>
        </p:spPr>
      </p:pic>
      <p:sp>
        <p:nvSpPr>
          <p:cNvPr id="61" name="Rectangle 6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524114"/>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56D9330-1CF5-413C-90B2-5A6DB4EE6221}"/>
              </a:ext>
            </a:extLst>
          </p:cNvPr>
          <p:cNvSpPr>
            <a:spLocks noGrp="1"/>
          </p:cNvSpPr>
          <p:nvPr>
            <p:ph type="ctrTitle"/>
          </p:nvPr>
        </p:nvSpPr>
        <p:spPr>
          <a:xfrm>
            <a:off x="856210" y="718010"/>
            <a:ext cx="3212386" cy="1185353"/>
          </a:xfrm>
        </p:spPr>
        <p:txBody>
          <a:bodyPr vert="horz" lIns="91440" tIns="45720" rIns="91440" bIns="45720" rtlCol="0" anchor="ctr">
            <a:normAutofit/>
          </a:bodyPr>
          <a:lstStyle/>
          <a:p>
            <a:r>
              <a:rPr lang="en-US" sz="2600" dirty="0">
                <a:solidFill>
                  <a:schemeClr val="bg1"/>
                </a:solidFill>
              </a:rPr>
              <a:t>Code</a:t>
            </a:r>
          </a:p>
        </p:txBody>
      </p:sp>
      <p:sp>
        <p:nvSpPr>
          <p:cNvPr id="63" name="Rectangle 6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98373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28936" y="130611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Text&#10;&#10;Description automatically generated">
            <a:extLst>
              <a:ext uri="{FF2B5EF4-FFF2-40B4-BE49-F238E27FC236}">
                <a16:creationId xmlns:a16="http://schemas.microsoft.com/office/drawing/2014/main" id="{1F33F4ED-38E2-4450-8D0A-3D4817CE3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1434" y="2164853"/>
            <a:ext cx="5844199" cy="3800773"/>
          </a:xfrm>
          <a:prstGeom prst="rect">
            <a:avLst/>
          </a:prstGeom>
        </p:spPr>
      </p:pic>
      <p:pic>
        <p:nvPicPr>
          <p:cNvPr id="7" name="Picture 6" descr="Text&#10;&#10;Description automatically generated">
            <a:extLst>
              <a:ext uri="{FF2B5EF4-FFF2-40B4-BE49-F238E27FC236}">
                <a16:creationId xmlns:a16="http://schemas.microsoft.com/office/drawing/2014/main" id="{E1DEBC98-D5B6-4E41-A47A-4CC965ACFD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730" y="2205540"/>
            <a:ext cx="5821339" cy="3760086"/>
          </a:xfrm>
          <a:prstGeom prst="rect">
            <a:avLst/>
          </a:prstGeom>
        </p:spPr>
      </p:pic>
    </p:spTree>
    <p:extLst>
      <p:ext uri="{BB962C8B-B14F-4D97-AF65-F5344CB8AC3E}">
        <p14:creationId xmlns:p14="http://schemas.microsoft.com/office/powerpoint/2010/main" val="412555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C7B352FC-1F44-4AB9-A2BD-FBF231C6B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a:extLst>
              <a:ext uri="{FF2B5EF4-FFF2-40B4-BE49-F238E27FC236}">
                <a16:creationId xmlns:a16="http://schemas.microsoft.com/office/drawing/2014/main" id="{F0C861CB-6A8E-FA65-2A32-72471335B7C7}"/>
              </a:ext>
            </a:extLst>
          </p:cNvPr>
          <p:cNvPicPr>
            <a:picLocks noChangeAspect="1"/>
          </p:cNvPicPr>
          <p:nvPr/>
        </p:nvPicPr>
        <p:blipFill rotWithShape="1">
          <a:blip r:embed="rId2"/>
          <a:srcRect t="4819" b="4819"/>
          <a:stretch/>
        </p:blipFill>
        <p:spPr>
          <a:xfrm>
            <a:off x="-2" y="-1"/>
            <a:ext cx="12192001" cy="6858000"/>
          </a:xfrm>
          <a:prstGeom prst="rect">
            <a:avLst/>
          </a:prstGeom>
        </p:spPr>
      </p:pic>
      <p:sp>
        <p:nvSpPr>
          <p:cNvPr id="61" name="Rectangle 6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524114"/>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56D9330-1CF5-413C-90B2-5A6DB4EE6221}"/>
              </a:ext>
            </a:extLst>
          </p:cNvPr>
          <p:cNvSpPr>
            <a:spLocks noGrp="1"/>
          </p:cNvSpPr>
          <p:nvPr>
            <p:ph type="ctrTitle"/>
          </p:nvPr>
        </p:nvSpPr>
        <p:spPr>
          <a:xfrm>
            <a:off x="856210" y="718010"/>
            <a:ext cx="3212386" cy="1185353"/>
          </a:xfrm>
        </p:spPr>
        <p:txBody>
          <a:bodyPr vert="horz" lIns="91440" tIns="45720" rIns="91440" bIns="45720" rtlCol="0" anchor="ctr">
            <a:normAutofit/>
          </a:bodyPr>
          <a:lstStyle/>
          <a:p>
            <a:r>
              <a:rPr lang="en-US" sz="2600" dirty="0">
                <a:solidFill>
                  <a:schemeClr val="bg1"/>
                </a:solidFill>
              </a:rPr>
              <a:t>Code</a:t>
            </a:r>
          </a:p>
        </p:txBody>
      </p:sp>
      <p:sp>
        <p:nvSpPr>
          <p:cNvPr id="63" name="Rectangle 6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98373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28936" y="130611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Text&#10;&#10;Description automatically generated">
            <a:extLst>
              <a:ext uri="{FF2B5EF4-FFF2-40B4-BE49-F238E27FC236}">
                <a16:creationId xmlns:a16="http://schemas.microsoft.com/office/drawing/2014/main" id="{7801F28D-7B88-4984-969C-9AA3017C8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893" y="2017469"/>
            <a:ext cx="5443185" cy="3620390"/>
          </a:xfrm>
          <a:prstGeom prst="rect">
            <a:avLst/>
          </a:prstGeom>
        </p:spPr>
      </p:pic>
      <p:pic>
        <p:nvPicPr>
          <p:cNvPr id="8" name="Picture 7" descr="Text&#10;&#10;Description automatically generated">
            <a:extLst>
              <a:ext uri="{FF2B5EF4-FFF2-40B4-BE49-F238E27FC236}">
                <a16:creationId xmlns:a16="http://schemas.microsoft.com/office/drawing/2014/main" id="{D47FE178-0C38-4176-BAB4-97E7595C8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338" y="2017469"/>
            <a:ext cx="5580170" cy="3620390"/>
          </a:xfrm>
          <a:prstGeom prst="rect">
            <a:avLst/>
          </a:prstGeom>
        </p:spPr>
      </p:pic>
    </p:spTree>
    <p:extLst>
      <p:ext uri="{BB962C8B-B14F-4D97-AF65-F5344CB8AC3E}">
        <p14:creationId xmlns:p14="http://schemas.microsoft.com/office/powerpoint/2010/main" val="180296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Slice</Template>
  <TotalTime>40</TotalTime>
  <Words>381</Words>
  <Application>Microsoft Office PowerPoint</Application>
  <PresentationFormat>Widescreen</PresentationFormat>
  <Paragraphs>31</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Avenir Next LT Pro</vt:lpstr>
      <vt:lpstr>Calibri</vt:lpstr>
      <vt:lpstr>Times New Roman</vt:lpstr>
      <vt:lpstr>AccentBoxVTI</vt:lpstr>
      <vt:lpstr>People Counting system</vt:lpstr>
      <vt:lpstr>Problem Statement</vt:lpstr>
      <vt:lpstr>Methodology</vt:lpstr>
      <vt:lpstr>Algorithm</vt:lpstr>
      <vt:lpstr>Centroid Tracking</vt:lpstr>
      <vt:lpstr>Centroid Tracking</vt:lpstr>
      <vt:lpstr>Code used to Develop this Project</vt:lpstr>
      <vt:lpstr>Code</vt:lpstr>
      <vt:lpstr>Code</vt:lpstr>
      <vt:lpstr>Data Set Information</vt:lpstr>
      <vt:lpstr>Data Set Information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Weapon detection system</dc:title>
  <dc:creator>B16946</dc:creator>
  <cp:lastModifiedBy>B16946</cp:lastModifiedBy>
  <cp:revision>4</cp:revision>
  <dcterms:created xsi:type="dcterms:W3CDTF">2022-11-25T05:25:05Z</dcterms:created>
  <dcterms:modified xsi:type="dcterms:W3CDTF">2022-11-27T21:12:22Z</dcterms:modified>
</cp:coreProperties>
</file>